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342F387-EAC9-400F-BE55-039BBFE15A16}">
  <a:tblStyle styleId="{E342F387-EAC9-400F-BE55-039BBFE15A16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70563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98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98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372035" y="1163170"/>
            <a:ext cx="8399999" cy="3877874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4" name="Shape 44"/>
          <p:cNvSpPr/>
          <p:nvPr/>
        </p:nvSpPr>
        <p:spPr>
          <a:xfrm rot="10800000" flipH="1">
            <a:off x="372035" y="-90"/>
            <a:ext cx="8399999" cy="104985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13952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72035" y="4276652"/>
            <a:ext cx="8399999" cy="649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8890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400" b="1">
                <a:solidFill>
                  <a:schemeClr val="lt1"/>
                </a:solidFill>
              </a:defRPr>
            </a:lvl1pPr>
            <a:lvl2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o"/>
              <a:defRPr sz="2400" b="1">
                <a:solidFill>
                  <a:schemeClr val="lt1"/>
                </a:solidFill>
              </a:defRPr>
            </a:lvl2pPr>
            <a:lvl3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▪"/>
              <a:defRPr sz="2400" b="1">
                <a:solidFill>
                  <a:schemeClr val="lt1"/>
                </a:solidFill>
              </a:defRPr>
            </a:lvl3pPr>
            <a:lvl4pPr marL="342900" indent="-8890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400" b="1">
                <a:solidFill>
                  <a:schemeClr val="lt1"/>
                </a:solidFill>
              </a:defRPr>
            </a:lvl4pPr>
            <a:lvl5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o"/>
              <a:defRPr sz="2400" b="1">
                <a:solidFill>
                  <a:schemeClr val="lt1"/>
                </a:solidFill>
              </a:defRPr>
            </a:lvl5pPr>
            <a:lvl6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▪"/>
              <a:defRPr sz="2400" b="1">
                <a:solidFill>
                  <a:schemeClr val="lt1"/>
                </a:solidFill>
              </a:defRPr>
            </a:lvl6pPr>
            <a:lvl7pPr marL="342900" indent="-8890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400" b="1">
                <a:solidFill>
                  <a:schemeClr val="lt1"/>
                </a:solidFill>
              </a:defRPr>
            </a:lvl7pPr>
            <a:lvl8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o"/>
              <a:defRPr sz="2400" b="1">
                <a:solidFill>
                  <a:schemeClr val="lt1"/>
                </a:solidFill>
              </a:defRPr>
            </a:lvl8pPr>
            <a:lvl9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▪"/>
              <a:defRPr sz="24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372035" y="233279"/>
            <a:ext cx="8399999" cy="3868650"/>
          </a:xfrm>
          <a:prstGeom prst="roundRect">
            <a:avLst>
              <a:gd name="adj" fmla="val 2776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372035" y="235584"/>
            <a:ext cx="8399999" cy="4672350"/>
          </a:xfrm>
          <a:prstGeom prst="roundRect">
            <a:avLst>
              <a:gd name="adj" fmla="val 225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372035" y="233279"/>
            <a:ext cx="8399999" cy="3330674"/>
          </a:xfrm>
          <a:prstGeom prst="roundRect">
            <a:avLst>
              <a:gd name="adj" fmla="val 365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372035" y="3678300"/>
            <a:ext cx="8399999" cy="904950"/>
          </a:xfrm>
          <a:prstGeom prst="roundRect">
            <a:avLst>
              <a:gd name="adj" fmla="val 1524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5800" y="473107"/>
            <a:ext cx="7772400" cy="28419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685800" y="3896920"/>
            <a:ext cx="7772400" cy="460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372035" y="1163170"/>
            <a:ext cx="8399999" cy="3877874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2" name="Shape 32"/>
          <p:cNvSpPr/>
          <p:nvPr/>
        </p:nvSpPr>
        <p:spPr>
          <a:xfrm rot="10800000" flipH="1">
            <a:off x="372035" y="-90"/>
            <a:ext cx="8399999" cy="104985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13952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SzPct val="100000"/>
              <a:buFont typeface="Verdana"/>
              <a:defRPr sz="2400">
                <a:latin typeface="Verdana"/>
                <a:ea typeface="Verdana"/>
                <a:cs typeface="Verdana"/>
                <a:sym typeface="Verdana"/>
              </a:defRPr>
            </a:lvl1pPr>
            <a:lvl2pPr rtl="0">
              <a:buSzPct val="100000"/>
              <a:buFont typeface="Verdana"/>
              <a:defRPr sz="1800">
                <a:latin typeface="Verdana"/>
                <a:ea typeface="Verdana"/>
                <a:cs typeface="Verdana"/>
                <a:sym typeface="Verdana"/>
              </a:defRPr>
            </a:lvl2pPr>
            <a:lvl3pPr rtl="0">
              <a:buFont typeface="Verdana"/>
              <a:defRPr>
                <a:latin typeface="Verdana"/>
                <a:ea typeface="Verdana"/>
                <a:cs typeface="Verdana"/>
                <a:sym typeface="Verdana"/>
              </a:defRPr>
            </a:lvl3pPr>
            <a:lvl4pPr rtl="0">
              <a:buFont typeface="Verdana"/>
              <a:defRPr>
                <a:latin typeface="Verdana"/>
                <a:ea typeface="Verdana"/>
                <a:cs typeface="Verdana"/>
                <a:sym typeface="Verdana"/>
              </a:defRPr>
            </a:lvl4pPr>
            <a:lvl5pPr rtl="0">
              <a:buFont typeface="Verdana"/>
              <a:defRPr sz="1800">
                <a:latin typeface="Verdana"/>
                <a:ea typeface="Verdana"/>
                <a:cs typeface="Verdana"/>
                <a:sym typeface="Verdana"/>
              </a:defRPr>
            </a:lvl5pPr>
            <a:lvl6pPr rtl="0">
              <a:buFont typeface="Verdana"/>
              <a:defRPr sz="1800">
                <a:latin typeface="Verdana"/>
                <a:ea typeface="Verdana"/>
                <a:cs typeface="Verdana"/>
                <a:sym typeface="Verdana"/>
              </a:defRPr>
            </a:lvl6pPr>
            <a:lvl7pPr rtl="0">
              <a:buFont typeface="Verdana"/>
              <a:defRPr sz="1800">
                <a:latin typeface="Verdana"/>
                <a:ea typeface="Verdana"/>
                <a:cs typeface="Verdana"/>
                <a:sym typeface="Verdana"/>
              </a:defRPr>
            </a:lvl7pPr>
            <a:lvl8pPr rtl="0">
              <a:buFont typeface="Verdana"/>
              <a:defRPr sz="1800">
                <a:latin typeface="Verdana"/>
                <a:ea typeface="Verdana"/>
                <a:cs typeface="Verdana"/>
                <a:sym typeface="Verdana"/>
              </a:defRPr>
            </a:lvl8pPr>
            <a:lvl9pPr rtl="0">
              <a:buFont typeface="Verdana"/>
              <a:defRPr sz="1800"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72035" y="1163170"/>
            <a:ext cx="4114800" cy="3877874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 rot="10800000" flipH="1">
            <a:off x="372035" y="-90"/>
            <a:ext cx="8399999" cy="104985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13952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25500" cy="3725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0" name="Shape 40"/>
          <p:cNvSpPr/>
          <p:nvPr/>
        </p:nvSpPr>
        <p:spPr>
          <a:xfrm>
            <a:off x="4657164" y="1163170"/>
            <a:ext cx="4114800" cy="3877874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761353" y="1200150"/>
            <a:ext cx="3925500" cy="3725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13952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2286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2286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2286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2286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2286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2286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2286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540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▪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▪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▪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dbc.e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hyperlink" Target="mailto:rein.vantveer@den.n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hyperlink" Target="http://www.erfgoedenlocatie.nl" TargetMode="External"/><Relationship Id="rId7" Type="http://schemas.openxmlformats.org/officeDocument/2006/relationships/hyperlink" Target="http://waag.org/e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stichting.bibliotheek.nl/" TargetMode="External"/><Relationship Id="rId5" Type="http://schemas.openxmlformats.org/officeDocument/2006/relationships/hyperlink" Target="http://www.cultureelerfgoed.nl/en" TargetMode="External"/><Relationship Id="rId4" Type="http://schemas.openxmlformats.org/officeDocument/2006/relationships/hyperlink" Target="www.den.nl" TargetMode="Externa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rfgeo.nl/geosparql/vos-demo.html" TargetMode="External"/><Relationship Id="rId3" Type="http://schemas.openxmlformats.org/officeDocument/2006/relationships/hyperlink" Target="https://dev.opensahara.com/projects/useekm" TargetMode="External"/><Relationship Id="rId7" Type="http://schemas.openxmlformats.org/officeDocument/2006/relationships/hyperlink" Target="http://virtuoso.openlinksw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rfgeo.nl/geosparql/strabon-demo.html" TargetMode="External"/><Relationship Id="rId5" Type="http://schemas.openxmlformats.org/officeDocument/2006/relationships/hyperlink" Target="http://www.strabon.di.uoa.gr/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://erfgeo.nl/geosparql/geosparql-demo.html" TargetMode="External"/><Relationship Id="rId9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ws.geonames.org/2759793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g"/><Relationship Id="rId5" Type="http://schemas.openxmlformats.org/officeDocument/2006/relationships/hyperlink" Target="http://translate.google.nl/translate?sl=nl&amp;tl=en&amp;js=n&amp;prev=_t&amp;hl=nl&amp;ie=UTF-8&amp;u=http://www.gemeentegeschiedenis.nl/gemeentenaam/Amsterdam" TargetMode="External"/><Relationship Id="rId4" Type="http://schemas.openxmlformats.org/officeDocument/2006/relationships/hyperlink" Target="http://www.gemeentegeschiedenis.nl/gemeentenaam/Amsterda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hyperlink" Target="test.strabon.di.uoa.gr" TargetMode="External"/><Relationship Id="rId5" Type="http://schemas.openxmlformats.org/officeDocument/2006/relationships/hyperlink" Target="http://www.pilod.nl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groups.google.com/d/msg/4store-support/TQKrHbG0o1s/qU-I7cBmCI0J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://motools.sourceforge.net/timeline/timelin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rlangen-crm.org/" TargetMode="External"/><Relationship Id="rId5" Type="http://schemas.openxmlformats.org/officeDocument/2006/relationships/hyperlink" Target="http://www.w3.org/TR/owl-time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BA22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685800" y="473099"/>
            <a:ext cx="7772400" cy="2277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lang="nl" sz="48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Heritage &amp; Location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lang="nl" sz="36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Time, space &amp; semantics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85800" y="3896926"/>
            <a:ext cx="7772400" cy="59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nl" sz="24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LDBC</a:t>
            </a:r>
            <a:r>
              <a:rPr lang="nl" sz="2400">
                <a:latin typeface="Verdana"/>
                <a:ea typeface="Verdana"/>
                <a:cs typeface="Verdana"/>
                <a:sym typeface="Verdana"/>
              </a:rPr>
              <a:t> Amsterdam, April 3rd 2014</a:t>
            </a:r>
          </a:p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nl" sz="24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rein.vantveer@den.nl</a:t>
            </a:r>
          </a:p>
        </p:txBody>
      </p:sp>
      <p:pic>
        <p:nvPicPr>
          <p:cNvPr id="54" name="Shape 54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685800" y="309317"/>
            <a:ext cx="2413424" cy="590493"/>
          </a:xfrm>
          <a:prstGeom prst="rect">
            <a:avLst/>
          </a:prstGeom>
        </p:spPr>
      </p:pic>
      <p:pic>
        <p:nvPicPr>
          <p:cNvPr id="55" name="Shape 55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5016901" y="309320"/>
            <a:ext cx="3662974" cy="59049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BA2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5382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nl" sz="30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Heritage &amp; Location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425" y="1294762"/>
            <a:ext cx="8229600" cy="363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/>
              <a:t>Project by </a:t>
            </a:r>
            <a:r>
              <a:rPr lang="nl" sz="1400" u="sng">
                <a:solidFill>
                  <a:schemeClr val="hlink"/>
                </a:solidFill>
                <a:hlinkClick r:id="rId4"/>
              </a:rPr>
              <a:t>Digital Heritage Netherlands</a:t>
            </a:r>
            <a:r>
              <a:rPr lang="nl" sz="1400"/>
              <a:t> &amp; many (heritage) institutions: </a:t>
            </a:r>
            <a:r>
              <a:rPr lang="nl" sz="1400" u="sng">
                <a:solidFill>
                  <a:schemeClr val="hlink"/>
                </a:solidFill>
                <a:hlinkClick r:id="rId5"/>
              </a:rPr>
              <a:t>RCE</a:t>
            </a:r>
            <a:r>
              <a:rPr lang="nl" sz="1400"/>
              <a:t>, </a:t>
            </a:r>
            <a:r>
              <a:rPr lang="nl" sz="1400" u="sng">
                <a:solidFill>
                  <a:schemeClr val="hlink"/>
                </a:solidFill>
                <a:hlinkClick r:id="rId6"/>
              </a:rPr>
              <a:t>SBNL</a:t>
            </a:r>
            <a:r>
              <a:rPr lang="nl" sz="1400"/>
              <a:t>, </a:t>
            </a:r>
            <a:r>
              <a:rPr lang="nl" sz="1400" u="sng">
                <a:solidFill>
                  <a:schemeClr val="hlink"/>
                </a:solidFill>
                <a:hlinkClick r:id="rId7"/>
              </a:rPr>
              <a:t>Waag soc</a:t>
            </a:r>
            <a:r>
              <a:rPr lang="nl" sz="1400"/>
              <a:t> etc</a:t>
            </a:r>
          </a:p>
          <a:p>
            <a:pPr marL="457200" lvl="0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/>
              <a:t>Semantics</a:t>
            </a:r>
          </a:p>
          <a:p>
            <a:pPr marL="914400" lvl="1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o"/>
            </a:pPr>
            <a:r>
              <a:rPr lang="nl" sz="1400"/>
              <a:t>Spatial</a:t>
            </a:r>
          </a:p>
          <a:p>
            <a:pPr marL="914400" lvl="1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o"/>
            </a:pPr>
            <a:r>
              <a:rPr lang="nl" sz="1400"/>
              <a:t>Temporal </a:t>
            </a:r>
          </a:p>
          <a:p>
            <a:pPr marL="914400" lvl="1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o"/>
            </a:pPr>
            <a:r>
              <a:rPr lang="nl" sz="1400"/>
              <a:t>Thematic</a:t>
            </a:r>
          </a:p>
          <a:p>
            <a:pPr marL="457200" lvl="0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/>
              <a:t>Tools for visualization, crowdsourcing</a:t>
            </a:r>
          </a:p>
          <a:p>
            <a:pPr marL="457200" lvl="0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/>
              <a:t>Open source, open data (where possible)</a:t>
            </a:r>
          </a:p>
          <a:p>
            <a:pPr marL="457200" lvl="0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/>
              <a:t>Sustainable business model</a:t>
            </a:r>
          </a:p>
        </p:txBody>
      </p:sp>
      <p:pic>
        <p:nvPicPr>
          <p:cNvPr id="62" name="Shape 62"/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x="381000" y="23567"/>
            <a:ext cx="1919721" cy="469705"/>
          </a:xfrm>
          <a:prstGeom prst="rect">
            <a:avLst/>
          </a:prstGeom>
        </p:spPr>
      </p:pic>
      <p:pic>
        <p:nvPicPr>
          <p:cNvPr id="63" name="Shape 63"/>
          <p:cNvPicPr preferRelativeResize="0"/>
          <p:nvPr/>
        </p:nvPicPr>
        <p:blipFill>
          <a:blip r:embed="rId9"/>
          <a:stretch>
            <a:fillRect/>
          </a:stretch>
        </p:blipFill>
        <p:spPr>
          <a:xfrm>
            <a:off x="5458850" y="23568"/>
            <a:ext cx="2916223" cy="469706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BA2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5382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nl" sz="30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Spatial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425" y="1131590"/>
            <a:ext cx="8229600" cy="37946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Aft>
                <a:spcPts val="1000"/>
              </a:spcAft>
              <a:buNone/>
            </a:pPr>
            <a:r>
              <a:rPr lang="nl" sz="1400" dirty="0"/>
              <a:t>Spatial triple stores under investigation</a:t>
            </a:r>
          </a:p>
          <a:p>
            <a:pPr marL="457200" lvl="0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 u="sng" dirty="0">
                <a:solidFill>
                  <a:schemeClr val="hlink"/>
                </a:solidFill>
                <a:hlinkClick r:id="rId3"/>
              </a:rPr>
              <a:t>uSeekM</a:t>
            </a:r>
            <a:r>
              <a:rPr lang="nl" sz="1400" dirty="0"/>
              <a:t> </a:t>
            </a:r>
            <a:r>
              <a:rPr lang="nl" sz="1400" u="sng" dirty="0">
                <a:solidFill>
                  <a:schemeClr val="hlink"/>
                </a:solidFill>
                <a:hlinkClick r:id="rId4"/>
              </a:rPr>
              <a:t>http://erfgeo.nl/geosparql/geosparql-demo.html</a:t>
            </a:r>
          </a:p>
          <a:p>
            <a:pPr marL="457200" lvl="0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 u="sng" dirty="0">
                <a:solidFill>
                  <a:schemeClr val="hlink"/>
                </a:solidFill>
                <a:hlinkClick r:id="rId5"/>
              </a:rPr>
              <a:t>Strabon</a:t>
            </a:r>
            <a:r>
              <a:rPr lang="nl" sz="1400" dirty="0"/>
              <a:t> </a:t>
            </a:r>
            <a:r>
              <a:rPr lang="nl" sz="1400" u="sng" dirty="0">
                <a:solidFill>
                  <a:schemeClr val="hlink"/>
                </a:solidFill>
                <a:hlinkClick r:id="rId6"/>
              </a:rPr>
              <a:t>http://erfgeo.nl/geosparql/strabon-demo.html</a:t>
            </a:r>
          </a:p>
          <a:p>
            <a:pPr marL="457200" lvl="0" indent="-317500" rtl="0"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 u="sng" dirty="0">
                <a:solidFill>
                  <a:schemeClr val="hlink"/>
                </a:solidFill>
                <a:hlinkClick r:id="rId7"/>
              </a:rPr>
              <a:t>Virtuoso</a:t>
            </a:r>
            <a:r>
              <a:rPr lang="nl" sz="1400" dirty="0"/>
              <a:t> </a:t>
            </a:r>
            <a:r>
              <a:rPr lang="nl" sz="1400" u="sng" dirty="0">
                <a:solidFill>
                  <a:schemeClr val="hlink"/>
                </a:solidFill>
                <a:hlinkClick r:id="rId8"/>
              </a:rPr>
              <a:t>http://erfgeo.nl/geosparql/vos-demo.html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 dirty="0"/>
              <a:t>Dataset: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nl" sz="1400" dirty="0"/>
              <a:t>13,014 Dutch archaeological monuments (polygon)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nl" sz="1400" dirty="0"/>
              <a:t>121,805 archaeological ‘observations’ (point)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 dirty="0"/>
              <a:t>Operations: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nl" sz="1400" dirty="0"/>
              <a:t>simple spatial filter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nl" sz="1400" dirty="0"/>
              <a:t>spatial join observation points on monuments polygons</a:t>
            </a:r>
          </a:p>
        </p:txBody>
      </p:sp>
      <p:pic>
        <p:nvPicPr>
          <p:cNvPr id="70" name="Shape 70"/>
          <p:cNvPicPr preferRelativeResize="0"/>
          <p:nvPr/>
        </p:nvPicPr>
        <p:blipFill>
          <a:blip r:embed="rId9"/>
          <a:stretch>
            <a:fillRect/>
          </a:stretch>
        </p:blipFill>
        <p:spPr>
          <a:xfrm>
            <a:off x="381000" y="23567"/>
            <a:ext cx="1919720" cy="469705"/>
          </a:xfrm>
          <a:prstGeom prst="rect">
            <a:avLst/>
          </a:prstGeom>
        </p:spPr>
      </p:pic>
      <p:pic>
        <p:nvPicPr>
          <p:cNvPr id="71" name="Shape 71"/>
          <p:cNvPicPr preferRelativeResize="0"/>
          <p:nvPr/>
        </p:nvPicPr>
        <p:blipFill>
          <a:blip r:embed="rId10"/>
          <a:stretch>
            <a:fillRect/>
          </a:stretch>
        </p:blipFill>
        <p:spPr>
          <a:xfrm>
            <a:off x="5458850" y="23568"/>
            <a:ext cx="2916224" cy="469706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BA22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5382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nl" sz="30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Why is this important to us?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425" y="1588674"/>
            <a:ext cx="8229600" cy="3337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 u="sng"/>
              <a:t>Simple spatial filter</a:t>
            </a:r>
            <a:r>
              <a:rPr lang="nl" sz="1400"/>
              <a:t>Municipality:Amsterdam OWL:sameAs </a:t>
            </a:r>
            <a:r>
              <a:rPr lang="nl" sz="1400" u="sng">
                <a:solidFill>
                  <a:schemeClr val="hlink"/>
                </a:solidFill>
                <a:hlinkClick r:id="rId3"/>
              </a:rPr>
              <a:t>http://sws.geonames.org/2759793/</a:t>
            </a:r>
            <a:r>
              <a:rPr lang="nl" sz="1400"/>
              <a:t>: 1 current place</a:t>
            </a:r>
          </a:p>
          <a:p>
            <a:pPr marL="457200" marR="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nl" sz="1400" u="sng"/>
              <a:t>Spatial join</a:t>
            </a:r>
            <a:r>
              <a:rPr lang="nl" sz="1400" u="sng">
                <a:solidFill>
                  <a:schemeClr val="hlink"/>
                </a:solidFill>
                <a:hlinkClick r:id="rId4"/>
              </a:rPr>
              <a:t>http://www.gemeentegeschiedenis.nl/gemeentenaam/Amsterdam</a:t>
            </a:r>
            <a:r>
              <a:rPr lang="nl" sz="1400"/>
              <a:t/>
            </a:r>
            <a:br>
              <a:rPr lang="nl" sz="1400"/>
            </a:br>
            <a:r>
              <a:rPr lang="nl" sz="1400"/>
              <a:t>or use </a:t>
            </a:r>
            <a:r>
              <a:rPr lang="nl" sz="1400" u="sng">
                <a:solidFill>
                  <a:schemeClr val="hlink"/>
                </a:solidFill>
                <a:hlinkClick r:id="rId5"/>
              </a:rPr>
              <a:t>translated version</a:t>
            </a:r>
            <a:r>
              <a:rPr lang="nl" sz="1400"/>
              <a:t>: 8 contours (multipolygon)</a:t>
            </a:r>
          </a:p>
          <a:p>
            <a:endParaRPr lang="nl" sz="1400"/>
          </a:p>
          <a:p>
            <a:pPr marL="0" lvl="0" indent="0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" sz="1400"/>
              <a:t>Heritage &amp; Location must be able to include (join) results from all previous ‘versions’ of a place</a:t>
            </a:r>
          </a:p>
        </p:txBody>
      </p:sp>
      <p:pic>
        <p:nvPicPr>
          <p:cNvPr id="78" name="Shape 78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381000" y="23567"/>
            <a:ext cx="1919720" cy="469705"/>
          </a:xfrm>
          <a:prstGeom prst="rect">
            <a:avLst/>
          </a:prstGeom>
        </p:spPr>
      </p:pic>
      <p:pic>
        <p:nvPicPr>
          <p:cNvPr id="79" name="Shape 79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x="5458850" y="23568"/>
            <a:ext cx="2916224" cy="469706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BA22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5382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nl" sz="30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Limited results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425" y="1294762"/>
            <a:ext cx="8229600" cy="363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buNone/>
            </a:pPr>
            <a:r>
              <a:rPr lang="nl"/>
              <a:t>
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81000" y="23567"/>
            <a:ext cx="1919720" cy="469705"/>
          </a:xfrm>
          <a:prstGeom prst="rect">
            <a:avLst/>
          </a:prstGeom>
        </p:spPr>
      </p:pic>
      <p:pic>
        <p:nvPicPr>
          <p:cNvPr id="87" name="Shape 8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458850" y="23568"/>
            <a:ext cx="2916224" cy="469706"/>
          </a:xfrm>
          <a:prstGeom prst="rect">
            <a:avLst/>
          </a:prstGeom>
        </p:spPr>
      </p:pic>
      <p:graphicFrame>
        <p:nvGraphicFramePr>
          <p:cNvPr id="88" name="Shape 88"/>
          <p:cNvGraphicFramePr/>
          <p:nvPr/>
        </p:nvGraphicFramePr>
        <p:xfrm>
          <a:off x="803325" y="1841100"/>
          <a:ext cx="7239000" cy="1798200"/>
        </p:xfrm>
        <a:graphic>
          <a:graphicData uri="http://schemas.openxmlformats.org/drawingml/2006/table">
            <a:tbl>
              <a:tblPr>
                <a:noFill/>
                <a:tableStyleId>{E342F387-EAC9-400F-BE55-039BBFE15A16}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 i="1"/>
                        <a:t>Store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 b="1"/>
                        <a:t>H&amp;L uSeekM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 b="1" u="sng">
                          <a:solidFill>
                            <a:schemeClr val="hlink"/>
                          </a:solidFill>
                          <a:hlinkClick r:id="rId5"/>
                        </a:rPr>
                        <a:t>PiLOD</a:t>
                      </a:r>
                      <a:r>
                        <a:rPr lang="nl" b="1"/>
                        <a:t> Virtuoso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 b="1" u="sng">
                          <a:solidFill>
                            <a:schemeClr val="hlink"/>
                          </a:solidFill>
                          <a:hlinkClick r:id="rId6"/>
                        </a:rPr>
                        <a:t>Test repo</a:t>
                      </a:r>
                      <a:r>
                        <a:rPr lang="nl" b="1"/>
                        <a:t> Strabon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 i="1"/>
                        <a:t>Implementation</a:t>
                      </a:r>
                    </a:p>
                  </a:txBody>
                  <a:tcPr marL="91425" marR="91425" marT="91425" marB="91425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/>
                        <a:t>Not optimised</a:t>
                      </a:r>
                    </a:p>
                  </a:txBody>
                  <a:tcPr marL="91425" marR="91425" marT="91425" marB="91425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/>
                        <a:t>Not optimised</a:t>
                      </a:r>
                    </a:p>
                  </a:txBody>
                  <a:tcPr marL="91425" marR="91425" marT="91425" marB="91425"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/>
                        <a:t>Optimised?</a:t>
                      </a:r>
                    </a:p>
                  </a:txBody>
                  <a:tcPr marL="91425" marR="91425" marT="91425" marB="91425">
                    <a:solidFill>
                      <a:srgbClr val="CCCCCC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 i="1"/>
                        <a:t>Simple spatial filter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/>
                        <a:t>Good</a:t>
                      </a:r>
                    </a:p>
                  </a:txBody>
                  <a:tcPr marL="91425" marR="91425" marT="91425" marB="9142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/>
                        <a:t>Reasonable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nl"/>
                        <a:t>Not so good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nl" i="1"/>
                        <a:t>‘Point in Polygon’</a:t>
                      </a:r>
                    </a:p>
                    <a:p>
                      <a:pPr rtl="0">
                        <a:buNone/>
                      </a:pPr>
                      <a:r>
                        <a:rPr lang="nl" i="1"/>
                        <a:t>spatial join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nl"/>
                        <a:t>Not so good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nl"/>
                        <a:t>Work in progress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buNone/>
                      </a:pPr>
                      <a:r>
                        <a:rPr lang="nl"/>
                        <a:t>Good (how is this possible???)</a:t>
                      </a:r>
                    </a:p>
                  </a:txBody>
                  <a:tcPr marL="91425" marR="91425" marT="91425" marB="91425">
                    <a:solidFill>
                      <a:srgbClr val="6AA84F"/>
                    </a:solidFill>
                  </a:tcPr>
                </a:tc>
              </a:tr>
            </a:tbl>
          </a:graphicData>
        </a:graphic>
      </p:graphicFrame>
      <p:sp>
        <p:nvSpPr>
          <p:cNvPr id="89" name="Shape 89"/>
          <p:cNvSpPr txBox="1"/>
          <p:nvPr/>
        </p:nvSpPr>
        <p:spPr>
          <a:xfrm>
            <a:off x="803225" y="3787900"/>
            <a:ext cx="7239000" cy="75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nl" i="1"/>
              <a:t>Disclaimer: there is no general validity for these results whatsoever!</a:t>
            </a:r>
          </a:p>
          <a:p>
            <a:pPr>
              <a:buNone/>
            </a:pPr>
            <a:r>
              <a:rPr lang="nl" i="1"/>
              <a:t>Consult a proper spatial benchmark for reliable results.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BA22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5382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nl" sz="30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Time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425" y="1294762"/>
            <a:ext cx="8229600" cy="363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buNone/>
            </a:pPr>
            <a:r>
              <a:rPr lang="nl"/>
              <a:t>
</a:t>
            </a:r>
          </a:p>
        </p:txBody>
      </p:sp>
      <p:pic>
        <p:nvPicPr>
          <p:cNvPr id="96" name="Shape 9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81000" y="23567"/>
            <a:ext cx="1919720" cy="469705"/>
          </a:xfrm>
          <a:prstGeom prst="rect">
            <a:avLst/>
          </a:prstGeom>
        </p:spPr>
      </p:pic>
      <p:pic>
        <p:nvPicPr>
          <p:cNvPr id="97" name="Shape 9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458850" y="23568"/>
            <a:ext cx="2916224" cy="469706"/>
          </a:xfrm>
          <a:prstGeom prst="rect">
            <a:avLst/>
          </a:prstGeom>
        </p:spPr>
      </p:pic>
      <p:sp>
        <p:nvSpPr>
          <p:cNvPr id="98" name="Shape 98"/>
          <p:cNvSpPr txBox="1"/>
          <p:nvPr/>
        </p:nvSpPr>
        <p:spPr>
          <a:xfrm>
            <a:off x="610675" y="1407500"/>
            <a:ext cx="7776600" cy="3561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" sz="1800">
                <a:latin typeface="Verdana"/>
                <a:ea typeface="Verdana"/>
                <a:cs typeface="Verdana"/>
                <a:sym typeface="Verdana"/>
              </a:rPr>
              <a:t>Consider dates before Christ (BC/ Before Common Era - BCE)</a:t>
            </a:r>
          </a:p>
          <a:p>
            <a:pPr marL="457200" lvl="0" indent="-317500" rtl="0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ct val="100000"/>
              <a:buFont typeface="Verdana"/>
              <a:buChar char="●"/>
            </a:pPr>
            <a:r>
              <a:rPr lang="nl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W3 Time Ontology</a:t>
            </a:r>
            <a:r>
              <a:rPr lang="nl"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nl" i="1">
                <a:latin typeface="Verdana"/>
                <a:ea typeface="Verdana"/>
                <a:cs typeface="Verdana"/>
                <a:sym typeface="Verdana"/>
              </a:rPr>
              <a:t>“temporal content of Web pages and the temporal properties of Web services”</a:t>
            </a:r>
          </a:p>
          <a:p>
            <a:pPr marL="457200" lvl="0" indent="-317500" rtl="0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ct val="100000"/>
              <a:buFont typeface="Verdana"/>
              <a:buChar char="●"/>
            </a:pPr>
            <a:r>
              <a:rPr lang="nl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6"/>
              </a:rPr>
              <a:t>CIDOC-CRM ontology</a:t>
            </a:r>
            <a:r>
              <a:rPr lang="nl">
                <a:latin typeface="Verdana"/>
                <a:ea typeface="Verdana"/>
                <a:cs typeface="Verdana"/>
                <a:sym typeface="Verdana"/>
              </a:rPr>
              <a:t>: E50_Date datatype XSD:string </a:t>
            </a:r>
            <a:r>
              <a:rPr lang="nl" i="1">
                <a:latin typeface="Verdana"/>
                <a:ea typeface="Verdana"/>
                <a:cs typeface="Verdana"/>
                <a:sym typeface="Verdana"/>
              </a:rPr>
              <a:t>"1900"; "4-4-1959"; "19-MAR-1922"; "19640604" </a:t>
            </a:r>
            <a:r>
              <a:rPr lang="nl">
                <a:latin typeface="Verdana"/>
                <a:ea typeface="Verdana"/>
                <a:cs typeface="Verdana"/>
                <a:sym typeface="Verdana"/>
              </a:rPr>
              <a:t>is hard to implement</a:t>
            </a:r>
          </a:p>
          <a:p>
            <a:pPr marL="457200" lvl="0" indent="-317500" rtl="0">
              <a:lnSpc>
                <a:spcPct val="115000"/>
              </a:lnSpc>
              <a:buClr>
                <a:srgbClr val="000000"/>
              </a:buClr>
              <a:buSzPct val="100000"/>
              <a:buFont typeface="Verdana"/>
              <a:buChar char="●"/>
            </a:pPr>
            <a:r>
              <a:rPr lang="nl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7"/>
              </a:rPr>
              <a:t>Timeline ontology</a:t>
            </a:r>
            <a:r>
              <a:rPr lang="nl">
                <a:latin typeface="Verdana"/>
                <a:ea typeface="Verdana"/>
                <a:cs typeface="Verdana"/>
                <a:sym typeface="Verdana"/>
              </a:rPr>
              <a:t>: atDate^^XSD:date → </a:t>
            </a:r>
          </a:p>
          <a:p>
            <a:pPr marL="457200" lvl="0" indent="0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nl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8"/>
              </a:rPr>
              <a:t>“Turns out almost no C library handles ISO 8601 dates before 1900.”</a:t>
            </a:r>
          </a:p>
          <a:p>
            <a:pPr marL="457200" lvl="0" indent="-317500" rtl="0">
              <a:lnSpc>
                <a:spcPct val="115000"/>
              </a:lnSpc>
              <a:buClr>
                <a:srgbClr val="000000"/>
              </a:buClr>
              <a:buSzPct val="100000"/>
              <a:buFont typeface="Verdana"/>
              <a:buChar char="●"/>
            </a:pPr>
            <a:r>
              <a:rPr lang="nl">
                <a:latin typeface="Verdana"/>
                <a:ea typeface="Verdana"/>
                <a:cs typeface="Verdana"/>
                <a:sym typeface="Verdana"/>
              </a:rPr>
              <a:t>Is Strabon or any other LD store able to handle:</a:t>
            </a:r>
            <a:br>
              <a:rPr lang="nl">
                <a:latin typeface="Verdana"/>
                <a:ea typeface="Verdana"/>
                <a:cs typeface="Verdana"/>
                <a:sym typeface="Verdana"/>
              </a:rPr>
            </a:br>
            <a:r>
              <a:rPr lang="nl">
                <a:latin typeface="Verdana"/>
                <a:ea typeface="Verdana"/>
                <a:cs typeface="Verdana"/>
                <a:sym typeface="Verdana"/>
              </a:rPr>
              <a:t>“Time:A Time:within Time:B” - a temporal join?</a:t>
            </a:r>
          </a:p>
          <a:p>
            <a:endParaRPr lang="nl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lnSpc>
                <a:spcPct val="115000"/>
              </a:lnSpc>
              <a:buNone/>
            </a:pPr>
            <a:r>
              <a:rPr lang="nl" sz="1100">
                <a:latin typeface="Verdana"/>
                <a:ea typeface="Verdana"/>
                <a:cs typeface="Verdana"/>
                <a:sym typeface="Verdana"/>
              </a:rPr>
              <a:t>Erm, help?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Custom 352">
      <a:dk1>
        <a:srgbClr val="333333"/>
      </a:dk1>
      <a:lt1>
        <a:srgbClr val="FFFFFF"/>
      </a:lt1>
      <a:dk2>
        <a:srgbClr val="800000"/>
      </a:dk2>
      <a:lt2>
        <a:srgbClr val="CCCCCC"/>
      </a:lt2>
      <a:accent1>
        <a:srgbClr val="0E427E"/>
      </a:accent1>
      <a:accent2>
        <a:srgbClr val="C5AF48"/>
      </a:accent2>
      <a:accent3>
        <a:srgbClr val="327C56"/>
      </a:accent3>
      <a:accent4>
        <a:srgbClr val="387B7D"/>
      </a:accent4>
      <a:accent5>
        <a:srgbClr val="BA7436"/>
      </a:accent5>
      <a:accent6>
        <a:srgbClr val="804000"/>
      </a:accent6>
      <a:hlink>
        <a:srgbClr val="1D6B8D"/>
      </a:hlink>
      <a:folHlink>
        <a:srgbClr val="103B4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Diavoorstelling (16:9)</PresentationFormat>
  <Paragraphs>60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simple-light</vt:lpstr>
      <vt:lpstr>Custom Theme</vt:lpstr>
      <vt:lpstr>Heritage &amp; Location Time, space &amp; semantics</vt:lpstr>
      <vt:lpstr>Heritage &amp; Location</vt:lpstr>
      <vt:lpstr>Spatial</vt:lpstr>
      <vt:lpstr>Why is this important to us?</vt:lpstr>
      <vt:lpstr>Limited results</vt:lpstr>
      <vt:lpstr>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Heritage &amp; Location Time, space &amp; semantics</dc:title>
  <cp:lastModifiedBy>Rein van 't Veer</cp:lastModifiedBy>
  <cp:revision>1</cp:revision>
  <dcterms:modified xsi:type="dcterms:W3CDTF">2014-04-04T09:24:31Z</dcterms:modified>
</cp:coreProperties>
</file>